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61" r:id="rId12"/>
    <p:sldId id="262" r:id="rId13"/>
    <p:sldId id="263" r:id="rId14"/>
    <p:sldId id="264" r:id="rId15"/>
    <p:sldId id="257" r:id="rId16"/>
    <p:sldId id="265" r:id="rId17"/>
    <p:sldId id="266" r:id="rId18"/>
    <p:sldId id="267" r:id="rId19"/>
    <p:sldId id="293" r:id="rId20"/>
    <p:sldId id="294" r:id="rId21"/>
    <p:sldId id="301" r:id="rId22"/>
    <p:sldId id="291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0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575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TATVAN MESLEKİ VE TEKNİK ANADOLU LİSESİ</a:t>
            </a: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FF0000"/>
                </a:solidFill>
              </a:rPr>
              <a:t>ELEKTRİK ELEKTRONİK TEKNOLOJİSİ ALANI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7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tr-TR" sz="6600" b="1" dirty="0">
                <a:solidFill>
                  <a:srgbClr val="FF0000"/>
                </a:solidFill>
              </a:rPr>
              <a:t>Eğitim ve Kariyer İmkânları </a:t>
            </a:r>
          </a:p>
        </p:txBody>
      </p:sp>
    </p:spTree>
    <p:extLst>
      <p:ext uri="{BB962C8B-B14F-4D97-AF65-F5344CB8AC3E}">
        <p14:creationId xmlns="" xmlns:p14="http://schemas.microsoft.com/office/powerpoint/2010/main" val="7917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976663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solidFill>
                  <a:srgbClr val="0070C0"/>
                </a:solidFill>
              </a:rPr>
              <a:t>Meslek lisesinden sonra “Yükseköğretime Geçiş </a:t>
            </a:r>
            <a:r>
              <a:rPr lang="tr-TR" b="1" dirty="0" smtClean="0">
                <a:solidFill>
                  <a:srgbClr val="0070C0"/>
                </a:solidFill>
              </a:rPr>
              <a:t>Sınavı’nda </a:t>
            </a:r>
            <a:r>
              <a:rPr lang="tr-TR" b="1" dirty="0">
                <a:solidFill>
                  <a:srgbClr val="0070C0"/>
                </a:solidFill>
              </a:rPr>
              <a:t>başarılı olanlar, lisans </a:t>
            </a:r>
            <a:r>
              <a:rPr lang="tr-TR" b="1" dirty="0" smtClean="0">
                <a:solidFill>
                  <a:srgbClr val="0070C0"/>
                </a:solidFill>
              </a:rPr>
              <a:t>programlarına ya </a:t>
            </a:r>
            <a:r>
              <a:rPr lang="tr-TR" b="1" dirty="0">
                <a:solidFill>
                  <a:srgbClr val="0070C0"/>
                </a:solidFill>
              </a:rPr>
              <a:t>da meslek </a:t>
            </a:r>
            <a:r>
              <a:rPr lang="tr-TR" b="1" dirty="0" smtClean="0">
                <a:solidFill>
                  <a:srgbClr val="0070C0"/>
                </a:solidFill>
              </a:rPr>
              <a:t>yüksek okullarının </a:t>
            </a:r>
            <a:r>
              <a:rPr lang="tr-TR" b="1" dirty="0">
                <a:solidFill>
                  <a:srgbClr val="0070C0"/>
                </a:solidFill>
              </a:rPr>
              <a:t>ilgili bölümlerine devam edebilirler. </a:t>
            </a:r>
            <a:endParaRPr lang="tr-TR" b="1" dirty="0" smtClean="0">
              <a:solidFill>
                <a:srgbClr val="0070C0"/>
              </a:solidFill>
            </a:endParaRPr>
          </a:p>
          <a:p>
            <a:pPr algn="just"/>
            <a:r>
              <a:rPr lang="tr-TR" b="1" dirty="0">
                <a:solidFill>
                  <a:srgbClr val="C00000"/>
                </a:solidFill>
              </a:rPr>
              <a:t>Elektrik-Elektronik Teknolojisi alanında eğitim almış kişiler, kamuya veya özel sektöre ait işletmelerde çalışabilirler, kendi iş yerlerini de açabilirler. </a:t>
            </a:r>
          </a:p>
        </p:txBody>
      </p:sp>
    </p:spTree>
    <p:extLst>
      <p:ext uri="{BB962C8B-B14F-4D97-AF65-F5344CB8AC3E}">
        <p14:creationId xmlns="" xmlns:p14="http://schemas.microsoft.com/office/powerpoint/2010/main" val="16675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sz="7300" b="1" dirty="0">
                <a:solidFill>
                  <a:srgbClr val="FF0000"/>
                </a:solidFill>
              </a:rPr>
              <a:t>ELEKTRİK TESİSATÇISI/ELEKTRİK TESİSATÇISI VE PANO MONTÖRÜ </a:t>
            </a:r>
            <a:endParaRPr lang="tr-TR" sz="7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4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TANIM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sz="4400" b="1" dirty="0"/>
              <a:t>Bina içinde ve dışında, yüksek gerilim tesisatı hariç elektrik tesisatının yapılması, bakımı ve arızalarının giderilmesi işini yapan kişidir. </a:t>
            </a:r>
          </a:p>
        </p:txBody>
      </p:sp>
    </p:spTree>
    <p:extLst>
      <p:ext uri="{BB962C8B-B14F-4D97-AF65-F5344CB8AC3E}">
        <p14:creationId xmlns="" xmlns:p14="http://schemas.microsoft.com/office/powerpoint/2010/main" val="29651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Elektrik-Elektronik Teknolojisi alanı, altında yer alan dallarının yeterliklerini kazandırmaya yönelik eğitim ve öğretim verilen alandır. </a:t>
            </a:r>
          </a:p>
          <a:p>
            <a:r>
              <a:rPr lang="tr-TR" b="1" dirty="0">
                <a:solidFill>
                  <a:srgbClr val="00B0F0"/>
                </a:solidFill>
              </a:rPr>
              <a:t>Elektrik-Elektronik Teknolojisi alanı bugün diğer tüm alanları geliştiren, temel ve üretken bir sanayiye dönüşmüş durumdadır. 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b="1" dirty="0">
                <a:solidFill>
                  <a:srgbClr val="7030A0"/>
                </a:solidFill>
              </a:rPr>
              <a:t>Alan, bugün kendi tasarım ve teknolojilerini geliştirecek güce ulaşmıştır. </a:t>
            </a:r>
          </a:p>
        </p:txBody>
      </p:sp>
    </p:spTree>
    <p:extLst>
      <p:ext uri="{BB962C8B-B14F-4D97-AF65-F5344CB8AC3E}">
        <p14:creationId xmlns="" xmlns:p14="http://schemas.microsoft.com/office/powerpoint/2010/main" val="39999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A- </a:t>
            </a:r>
            <a:r>
              <a:rPr lang="tr-TR" b="1" dirty="0">
                <a:solidFill>
                  <a:srgbClr val="FF0000"/>
                </a:solidFill>
              </a:rPr>
              <a:t>GÖREVLER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Bağlantı </a:t>
            </a:r>
            <a:r>
              <a:rPr lang="tr-TR" b="1" dirty="0"/>
              <a:t>gücü 16 KW ‘a kadar olan binaların elektrik içi tesislerinin plan, proje, resim ve hesaplarını hazırlar, </a:t>
            </a:r>
            <a:endParaRPr lang="tr-TR" dirty="0"/>
          </a:p>
          <a:p>
            <a:r>
              <a:rPr lang="tr-TR" b="1" dirty="0" smtClean="0">
                <a:solidFill>
                  <a:srgbClr val="0070C0"/>
                </a:solidFill>
              </a:rPr>
              <a:t>Bağlantı </a:t>
            </a:r>
            <a:r>
              <a:rPr lang="tr-TR" b="1" dirty="0">
                <a:solidFill>
                  <a:srgbClr val="0070C0"/>
                </a:solidFill>
              </a:rPr>
              <a:t>gücü 75 KW’ 400 volta kadar olan tesislerin elektrik iç tesisatını yapar,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b="1" dirty="0">
                <a:solidFill>
                  <a:srgbClr val="C00000"/>
                </a:solidFill>
              </a:rPr>
              <a:t>Bağlantı gücü 500 KW, 400 volta kadar olan tesisleri </a:t>
            </a:r>
            <a:r>
              <a:rPr lang="tr-TR" b="1" dirty="0" err="1">
                <a:solidFill>
                  <a:srgbClr val="C00000"/>
                </a:solidFill>
              </a:rPr>
              <a:t>işletir,ve</a:t>
            </a:r>
            <a:r>
              <a:rPr lang="tr-TR" b="1" dirty="0">
                <a:solidFill>
                  <a:srgbClr val="C00000"/>
                </a:solidFill>
              </a:rPr>
              <a:t> bakımını yapar, </a:t>
            </a:r>
            <a:r>
              <a:rPr lang="tr-TR" dirty="0" smtClean="0"/>
              <a:t> </a:t>
            </a:r>
            <a:endParaRPr lang="tr-TR" dirty="0"/>
          </a:p>
          <a:p>
            <a:pPr algn="just"/>
            <a:r>
              <a:rPr lang="tr-TR" b="1" dirty="0">
                <a:solidFill>
                  <a:srgbClr val="00B050"/>
                </a:solidFill>
              </a:rPr>
              <a:t>Kendileri tarafından yapılan tesislerin; bakım, muayene bağlantı ve kabulü için gerekli işlemleri tamamlar. 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0070C0"/>
              </a:solidFill>
            </a:endParaRP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221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 </a:t>
            </a:r>
            <a:r>
              <a:rPr lang="tr-TR" sz="4000" b="1" dirty="0">
                <a:solidFill>
                  <a:srgbClr val="FF0000"/>
                </a:solidFill>
              </a:rPr>
              <a:t>KULLANILAN ARAÇ, </a:t>
            </a:r>
            <a:r>
              <a:rPr lang="tr-TR" sz="4000" b="1" dirty="0" smtClean="0">
                <a:solidFill>
                  <a:srgbClr val="FF0000"/>
                </a:solidFill>
              </a:rPr>
              <a:t>GEREÇ </a:t>
            </a:r>
            <a:r>
              <a:rPr lang="tr-TR" sz="4000" b="1" dirty="0">
                <a:solidFill>
                  <a:srgbClr val="FF0000"/>
                </a:solidFill>
              </a:rPr>
              <a:t>VE EKİPMAN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  <a:p>
            <a:pPr algn="just"/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Avometre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(ampermetre, voltmetre,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ohmetre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wattmetre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, sayaç, </a:t>
            </a:r>
            <a:endParaRPr lang="tr-TR" dirty="0"/>
          </a:p>
          <a:p>
            <a:pPr algn="just"/>
            <a:r>
              <a:rPr lang="tr-TR" b="1" dirty="0">
                <a:solidFill>
                  <a:srgbClr val="0070C0"/>
                </a:solidFill>
              </a:rPr>
              <a:t>El matkabı, havya, pense, tornavida, </a:t>
            </a:r>
            <a:r>
              <a:rPr lang="tr-TR" b="1" dirty="0" err="1">
                <a:solidFill>
                  <a:srgbClr val="0070C0"/>
                </a:solidFill>
              </a:rPr>
              <a:t>kargaburun</a:t>
            </a:r>
            <a:r>
              <a:rPr lang="tr-TR" b="1" dirty="0">
                <a:solidFill>
                  <a:srgbClr val="0070C0"/>
                </a:solidFill>
              </a:rPr>
              <a:t>, kontrol kalemi, çekiç, keski, yan keski vb., </a:t>
            </a:r>
            <a:r>
              <a:rPr lang="tr-TR" dirty="0" smtClean="0"/>
              <a:t> </a:t>
            </a:r>
            <a:endParaRPr lang="tr-TR" dirty="0"/>
          </a:p>
          <a:p>
            <a:pPr algn="just"/>
            <a:r>
              <a:rPr lang="tr-TR" b="1" dirty="0">
                <a:solidFill>
                  <a:srgbClr val="00B050"/>
                </a:solidFill>
              </a:rPr>
              <a:t>PVC (plastik) boru ve spiral (bükülgen), boru, </a:t>
            </a:r>
            <a:r>
              <a:rPr lang="tr-TR" b="1" dirty="0" err="1">
                <a:solidFill>
                  <a:srgbClr val="00B050"/>
                </a:solidFill>
              </a:rPr>
              <a:t>klavuz</a:t>
            </a:r>
            <a:r>
              <a:rPr lang="tr-TR" b="1" dirty="0">
                <a:solidFill>
                  <a:srgbClr val="00B050"/>
                </a:solidFill>
              </a:rPr>
              <a:t>, yalıtım malzemeleri, duylar, anahtar ve priz çeşitleri, (</a:t>
            </a:r>
            <a:r>
              <a:rPr lang="tr-TR" b="1" dirty="0" err="1">
                <a:solidFill>
                  <a:srgbClr val="00B050"/>
                </a:solidFill>
              </a:rPr>
              <a:t>sıvaüstü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r>
              <a:rPr lang="tr-TR" b="1" dirty="0" err="1">
                <a:solidFill>
                  <a:srgbClr val="00B050"/>
                </a:solidFill>
              </a:rPr>
              <a:t>ankestra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r>
              <a:rPr lang="tr-TR" b="1" dirty="0" err="1">
                <a:solidFill>
                  <a:srgbClr val="00B050"/>
                </a:solidFill>
              </a:rPr>
              <a:t>antgron</a:t>
            </a:r>
            <a:r>
              <a:rPr lang="tr-TR" b="1" dirty="0">
                <a:solidFill>
                  <a:srgbClr val="00B050"/>
                </a:solidFill>
              </a:rPr>
              <a:t>) enerji dağıtım tabloları, sigorta ve şalter çeşitleri. </a:t>
            </a:r>
          </a:p>
          <a:p>
            <a:pPr algn="just"/>
            <a:endParaRPr lang="tr-TR" b="1" dirty="0">
              <a:solidFill>
                <a:srgbClr val="0070C0"/>
              </a:solidFill>
            </a:endParaRPr>
          </a:p>
          <a:p>
            <a:pPr algn="just"/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02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B- MESLEĞİN GEREKTİRDİĞİ GENEL ÖZELLİKLER 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Elektrik tesisatçısı olmak isteyenlerin</a:t>
            </a:r>
            <a:r>
              <a:rPr lang="tr-TR" b="1" dirty="0" smtClean="0"/>
              <a:t>,</a:t>
            </a:r>
          </a:p>
          <a:p>
            <a:r>
              <a:rPr lang="tr-TR" b="1" dirty="0">
                <a:solidFill>
                  <a:srgbClr val="00B0F0"/>
                </a:solidFill>
              </a:rPr>
              <a:t>El becerisi olan, 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endParaRPr lang="tr-TR" dirty="0"/>
          </a:p>
          <a:p>
            <a:r>
              <a:rPr lang="tr-TR" b="1" dirty="0">
                <a:solidFill>
                  <a:srgbClr val="00B050"/>
                </a:solidFill>
              </a:rPr>
              <a:t>Dikkatli, tedbirli, </a:t>
            </a:r>
            <a:endParaRPr lang="tr-TR" dirty="0"/>
          </a:p>
          <a:p>
            <a:r>
              <a:rPr lang="tr-TR" b="1" dirty="0">
                <a:solidFill>
                  <a:srgbClr val="7030A0"/>
                </a:solidFill>
              </a:rPr>
              <a:t>Yönergeyi izleyebilen, </a:t>
            </a:r>
            <a:endParaRPr lang="tr-TR" dirty="0"/>
          </a:p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Sorumluluk duygusu gelişmiş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kimseler olmaları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gerekir. </a:t>
            </a:r>
          </a:p>
          <a:p>
            <a:endParaRPr lang="tr-T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8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ELEKTRİK BÖLÜMÜ TANITICI FOTOLAR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4870"/>
            <a:ext cx="7632847" cy="5071293"/>
          </a:xfrm>
        </p:spPr>
      </p:pic>
    </p:spTree>
    <p:extLst>
      <p:ext uri="{BB962C8B-B14F-4D97-AF65-F5344CB8AC3E}">
        <p14:creationId xmlns="" xmlns:p14="http://schemas.microsoft.com/office/powerpoint/2010/main" val="23894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14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ELEKTRONİK ATÖLYESİ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136903" cy="4781128"/>
          </a:xfrm>
        </p:spPr>
      </p:pic>
    </p:spTree>
    <p:extLst>
      <p:ext uri="{BB962C8B-B14F-4D97-AF65-F5344CB8AC3E}">
        <p14:creationId xmlns="" xmlns:p14="http://schemas.microsoft.com/office/powerpoint/2010/main" val="2040661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TESİSAT ATÖLYESİ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352927" cy="4925144"/>
          </a:xfrm>
        </p:spPr>
      </p:pic>
    </p:spTree>
    <p:extLst>
      <p:ext uri="{BB962C8B-B14F-4D97-AF65-F5344CB8AC3E}">
        <p14:creationId xmlns="" xmlns:p14="http://schemas.microsoft.com/office/powerpoint/2010/main" val="371633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61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7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70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5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00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89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09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8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310</Words>
  <Application>Microsoft Office PowerPoint</Application>
  <PresentationFormat>Ekran Gösterisi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TATVAN MESLEKİ VE TEKNİK ANADOLU LİSESİ</vt:lpstr>
      <vt:lpstr>Eğitim ve Kariyer İmkânları </vt:lpstr>
      <vt:lpstr>Slayt 12</vt:lpstr>
      <vt:lpstr>  ELEKTRİK TESİSATÇISI/ELEKTRİK TESİSATÇISI VE PANO MONTÖRÜ </vt:lpstr>
      <vt:lpstr>  TANIM </vt:lpstr>
      <vt:lpstr>Slayt 15</vt:lpstr>
      <vt:lpstr>A- GÖREVLER </vt:lpstr>
      <vt:lpstr> KULLANILAN ARAÇ, GEREÇ VE EKİPMAN </vt:lpstr>
      <vt:lpstr>B- MESLEĞİN GEREKTİRDİĞİ GENEL ÖZELLİKLER </vt:lpstr>
      <vt:lpstr>ELEKTRİK BÖLÜMÜ TANITICI FOTOLAR</vt:lpstr>
      <vt:lpstr>ELEKTRONİK ATÖLYESİ</vt:lpstr>
      <vt:lpstr>TESİSAT ATÖLYESİ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ELEKTRİK-ELEKTRONİK TEKNOLOJİSİ</dc:title>
  <dc:creator>User</dc:creator>
  <cp:lastModifiedBy>VEYSİ</cp:lastModifiedBy>
  <cp:revision>49</cp:revision>
  <dcterms:created xsi:type="dcterms:W3CDTF">2017-05-10T05:14:49Z</dcterms:created>
  <dcterms:modified xsi:type="dcterms:W3CDTF">2018-12-02T10:24:20Z</dcterms:modified>
</cp:coreProperties>
</file>